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2"/>
  </p:notesMasterIdLst>
  <p:handoutMasterIdLst>
    <p:handoutMasterId r:id="rId23"/>
  </p:handoutMasterIdLst>
  <p:sldIdLst>
    <p:sldId id="261" r:id="rId3"/>
    <p:sldId id="290" r:id="rId4"/>
    <p:sldId id="294" r:id="rId5"/>
    <p:sldId id="275" r:id="rId6"/>
    <p:sldId id="277" r:id="rId7"/>
    <p:sldId id="281" r:id="rId8"/>
    <p:sldId id="283" r:id="rId9"/>
    <p:sldId id="285" r:id="rId10"/>
    <p:sldId id="296" r:id="rId11"/>
    <p:sldId id="297" r:id="rId12"/>
    <p:sldId id="295" r:id="rId13"/>
    <p:sldId id="299" r:id="rId14"/>
    <p:sldId id="300" r:id="rId15"/>
    <p:sldId id="301" r:id="rId16"/>
    <p:sldId id="302" r:id="rId17"/>
    <p:sldId id="279" r:id="rId18"/>
    <p:sldId id="280" r:id="rId19"/>
    <p:sldId id="287" r:id="rId20"/>
    <p:sldId id="267" r:id="rId21"/>
  </p:sldIdLst>
  <p:sldSz cx="9144000" cy="5143500" type="screen16x9"/>
  <p:notesSz cx="6797675" cy="9928225"/>
  <p:embeddedFontLst>
    <p:embeddedFont>
      <p:font typeface="Roboto Light" panose="020B0604020202020204" charset="0"/>
      <p:regular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Thin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9" autoAdjust="0"/>
  </p:normalViewPr>
  <p:slideViewPr>
    <p:cSldViewPr>
      <p:cViewPr varScale="1">
        <p:scale>
          <a:sx n="90" d="100"/>
          <a:sy n="90" d="100"/>
        </p:scale>
        <p:origin x="90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3202560"/>
        <c:axId val="203203120"/>
      </c:barChart>
      <c:catAx>
        <c:axId val="20320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3203120"/>
        <c:crosses val="autoZero"/>
        <c:auto val="1"/>
        <c:lblAlgn val="ctr"/>
        <c:lblOffset val="100"/>
        <c:noMultiLvlLbl val="0"/>
      </c:catAx>
      <c:valAx>
        <c:axId val="20320312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320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57231280"/>
        <c:axId val="257232400"/>
      </c:barChart>
      <c:catAx>
        <c:axId val="257231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57232400"/>
        <c:crosses val="autoZero"/>
        <c:auto val="1"/>
        <c:lblAlgn val="ctr"/>
        <c:lblOffset val="100"/>
        <c:noMultiLvlLbl val="0"/>
      </c:catAx>
      <c:valAx>
        <c:axId val="257232400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5723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55834448"/>
        <c:axId val="162461216"/>
      </c:barChart>
      <c:catAx>
        <c:axId val="25583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2461216"/>
        <c:crosses val="autoZero"/>
        <c:auto val="1"/>
        <c:lblAlgn val="ctr"/>
        <c:lblOffset val="100"/>
        <c:noMultiLvlLbl val="0"/>
      </c:catAx>
      <c:valAx>
        <c:axId val="16246121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55834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2461776"/>
        <c:axId val="257770032"/>
      </c:barChart>
      <c:catAx>
        <c:axId val="16246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57770032"/>
        <c:crosses val="autoZero"/>
        <c:auto val="1"/>
        <c:lblAlgn val="ctr"/>
        <c:lblOffset val="100"/>
        <c:noMultiLvlLbl val="0"/>
      </c:catAx>
      <c:valAx>
        <c:axId val="25777003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6246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79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4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0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33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Kereszttáblás vizsgálat – 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5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tablet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11596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alakult: </a:t>
            </a:r>
          </a:p>
          <a:p>
            <a:pPr marL="285750" indent="-285750">
              <a:buFontTx/>
              <a:buChar char="-"/>
            </a:pP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&lt;[tablet]&gt;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&lt;[pc]&gt;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életkor 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861" y="80653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  <a:endParaRPr 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09129"/>
              </p:ext>
            </p:extLst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8959"/>
              </p:ext>
            </p:extLst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- total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30"/>
          <p:cNvGraphicFramePr>
            <a:graphicFrameLocks noGrp="1"/>
          </p:cNvGraphicFramePr>
          <p:nvPr>
            <p:extLst/>
          </p:nvPr>
        </p:nvGraphicFramePr>
        <p:xfrm>
          <a:off x="798006" y="2985759"/>
          <a:ext cx="8166480" cy="1674222"/>
        </p:xfrm>
        <a:graphic>
          <a:graphicData uri="http://schemas.openxmlformats.org/drawingml/2006/table">
            <a:tbl>
              <a:tblPr/>
              <a:tblGrid>
                <a:gridCol w="1361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1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1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006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befejezetlen / befejezett általános 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szakmunkásképző, szakiskola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szakközépiskola, gimnázium, technikum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főiskola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egyetem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férfi</a:t>
                      </a: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0,86%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6,05%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15,26%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22,50%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7,35%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5216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0,00%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5,19%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12,25%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17,87%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12,66%</a:t>
                      </a:r>
                    </a:p>
                  </a:txBody>
                  <a:tcPr marL="381000" marR="15216" marT="114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a 25"/>
          <p:cNvGraphicFramePr>
            <a:graphicFrameLocks noGrp="1"/>
          </p:cNvGraphicFramePr>
          <p:nvPr>
            <p:extLst/>
          </p:nvPr>
        </p:nvGraphicFramePr>
        <p:xfrm>
          <a:off x="827584" y="1157682"/>
          <a:ext cx="8136902" cy="1460196"/>
        </p:xfrm>
        <a:graphic>
          <a:graphicData uri="http://schemas.openxmlformats.org/drawingml/2006/table">
            <a:tbl>
              <a:tblPr/>
              <a:tblGrid>
                <a:gridCol w="129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l-PL" sz="800" b="0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15 - 24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25 - 34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35 - 44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45 – 54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 +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férfi</a:t>
                      </a: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3,53%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18,51%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10,47%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10,86%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8,66%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pl-PL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          </a:t>
                      </a:r>
                      <a:r>
                        <a:rPr lang="hu-HU" sz="11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nő</a:t>
                      </a:r>
                      <a:endParaRPr lang="pl-PL" sz="11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8069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8,96%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10,69%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15,69%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/>
                        <a:t>5,04%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/>
                        <a:t>7,58%</a:t>
                      </a:r>
                    </a:p>
                  </a:txBody>
                  <a:tcPr marL="381000" marR="18069" marT="135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Kereszttáblás vizsgálat – PC</a:t>
            </a:r>
            <a:endParaRPr lang="hu-HU" dirty="0"/>
          </a:p>
        </p:txBody>
      </p:sp>
      <p:pic>
        <p:nvPicPr>
          <p:cNvPr id="22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662889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4.iconfinder.com/data/icons/aiga-symbol-signs/1052/aiga_toiletsq_me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771910"/>
            <a:ext cx="248535" cy="3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9" y="214770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iconsdb.com/icons/download/black/woman-512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5" y="4269044"/>
            <a:ext cx="358442" cy="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827584" y="671815"/>
            <a:ext cx="6502594" cy="5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kor szerint</a:t>
            </a:r>
            <a:endParaRPr lang="en-US" altLang="hu-HU" sz="1100" b="1" dirty="0">
              <a:solidFill>
                <a:schemeClr val="bg1">
                  <a:lumMod val="50000"/>
                </a:schemeClr>
              </a:solidFill>
              <a:latin typeface="Roboto "/>
              <a:ea typeface="Roboto Light" pitchFamily="2" charset="0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27584" y="2617878"/>
            <a:ext cx="8447021" cy="3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 anchor="ctr"/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Roboto "/>
                <a:ea typeface="Roboto Light" pitchFamily="2" charset="0"/>
              </a:rPr>
              <a:t>Látogatók (valós felhasználók) nem és iskolai végzettség szerint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8669</TotalTime>
  <Words>1044</Words>
  <Application>Microsoft Office PowerPoint</Application>
  <PresentationFormat>On-screen Show (16:9)</PresentationFormat>
  <Paragraphs>302</Paragraphs>
  <Slides>19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Roboto Light</vt:lpstr>
      <vt:lpstr>Roboto </vt:lpstr>
      <vt:lpstr>Roboto</vt:lpstr>
      <vt:lpstr>Roboto Thin</vt:lpstr>
      <vt:lpstr>Calibri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településtípus szerint</vt:lpstr>
      <vt:lpstr>Kereszttáblás vizsgálat - total</vt:lpstr>
      <vt:lpstr>Kereszttáblás vizsgálat – PC</vt:lpstr>
      <vt:lpstr>Kereszttáblás vizsgálat – mobil</vt:lpstr>
      <vt:lpstr>Kereszttáblás vizsgálat - tablet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301</cp:revision>
  <cp:lastPrinted>2014-11-28T12:08:36Z</cp:lastPrinted>
  <dcterms:created xsi:type="dcterms:W3CDTF">2014-11-06T10:50:04Z</dcterms:created>
  <dcterms:modified xsi:type="dcterms:W3CDTF">2016-08-22T12:35:29Z</dcterms:modified>
</cp:coreProperties>
</file>